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2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29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38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47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16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2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68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71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99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98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92227-F33C-4F3B-9F5C-94B653857244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72C7D-1EA6-4AC8-A55D-D68D5B43F5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403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7764" y="2244725"/>
            <a:ext cx="7772400" cy="157913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 КӨЛІКТІК-ПАЙДАЛАНУ КӨРСЕТКІШТЕРІ, ОЛАРДЫ АНЫҚТАУ ӘДІСТЕРІ 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8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32401"/>
          </a:xfrm>
        </p:spPr>
        <p:txBody>
          <a:bodyPr>
            <a:normAutofit/>
          </a:bodyPr>
          <a:lstStyle/>
          <a:p>
            <a:pPr indent="468000">
              <a:lnSpc>
                <a:spcPct val="0"/>
              </a:lnSpc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 ЖАҒДАЙЫ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22218"/>
            <a:ext cx="7886700" cy="5054745"/>
          </a:xfrm>
        </p:spPr>
        <p:txBody>
          <a:bodyPr>
            <a:norm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жолдың, үдірістің қандай да бір негізгі қасиетін сипаттайтын шама. Мысалы, жүру бөлігінің ені, жоспардағы қисық радиусы және т.б.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параметрге жақын түсінік. Заттың немесе құбылыстың сипатты, ерекше сапасының аталуы. Мысалы, жол жамылғы төсемесінің кедір-бұдырлығы.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затты немесе құбылысты санды немесе сапасы бойынша салыстыруға болатын шама немесе баға.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бұл, шешім таңдау кезінде бағаланатын параметрдің немесе сипаттаманың шектеулі шамасын білдіретін сандық немесе реттік көрсеткіш. Басқаша айтқанда, бұл бағалау немесе шешімнің өлшемі.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34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796" y="900545"/>
            <a:ext cx="7886700" cy="5636636"/>
          </a:xfrm>
        </p:spPr>
        <p:txBody>
          <a:bodyPr>
            <a:normAutofit fontScale="92500" lnSpcReduction="10000"/>
          </a:bodyPr>
          <a:lstStyle/>
          <a:p>
            <a:pPr marL="0" indent="468000" algn="just">
              <a:buNone/>
            </a:pP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жолдарының техникалық және техникалық эксплуатациялық қасиеттері немесе сипаттамалары (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ТЭК АД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 ТЭХ АД)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жолдың жасанды ғимарат ретінде сенімділігі мен тиімділігі  және оны пайдалану кезіндегі техникалық жай-күйі.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Бұларға жататындар: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беріктілігі, тегістілігі;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 төсемесінің кедір-бұдырлығы, ілініс қасиеттері;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 үйіндісінің орнықтылығы;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 жабдықтар мен құралдардың (жол белгілері, қоршаулар, автобус аялдамалары, жанармай құю бекеттері, мотельдер) қолжетімділігі және көрсеткіштері.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 түрде, техникалық параметрлер мен сипаттамалар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 коэффициенттер жүйесімен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бағаланды - беріктілік, тегістілік, ілініс қасиеттері және т.б. коэффициенттері.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02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34291"/>
            <a:ext cx="7886700" cy="5442672"/>
          </a:xfrm>
        </p:spPr>
        <p:txBody>
          <a:bodyPr>
            <a:normAutofit fontScale="55000" lnSpcReduction="20000"/>
          </a:bodyPr>
          <a:lstStyle/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көліктік эксплуатациялық жағдайы (ТЭС АД)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тексеру және бағалау кезінде жолдың тұтыну қасиеттерін қамтамасыз ететін техникалық деңгейі </a:t>
            </a: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(ТУ)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эксплуатациялық жағдайының </a:t>
            </a: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(ЭС)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нақты сипаттамалары мен параметрлерінің жиынтығы.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көліктік эксплуатациялық көрсеткіштері (ТЭП АД)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көлік ғимараты және оның </a:t>
            </a:r>
            <a:r>
              <a:rPr lang="kk-KZ" sz="3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тұтынушылық қасиеттері</a:t>
            </a:r>
            <a:r>
              <a:rPr lang="kk-KZ" sz="3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 жол қасиеттерінің көрсеткіштері, яғни жолды пайдаланушылар мен жол қызметтерін тұтынушыларының қажеттіліктерін қанағаттандырға қажет жолда болға тиіс қасиеттер.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kk-KZ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ТЭП АД-ға жататындар:</a:t>
            </a:r>
            <a:endParaRPr 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3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жолмен қамтамасыз етілген жылдамдық, үздіксіздік;</a:t>
            </a:r>
            <a:endParaRPr lang="ru-RU" sz="3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3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қауіпсіздігі және жайлылығы;</a:t>
            </a:r>
            <a:endParaRPr lang="ru-RU" sz="3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3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өткізу қабілеттілігі және жолды қозғалыспен толтыру деңгейі;</a:t>
            </a:r>
            <a:endParaRPr lang="ru-RU" sz="3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3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 етілген осьтік жүктемелері бар автомобильдер мен автопоезддарды жалпы салмағы және габариттерімен өткізу мүмкінділігі;</a:t>
            </a:r>
            <a:endParaRPr lang="ru-RU" sz="3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k-KZ" sz="3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эргономикалық, эстетикалық және экологиялық қасиеттері және т.б.</a:t>
            </a:r>
            <a:endParaRPr lang="ru-RU" sz="3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4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377" y="1276782"/>
            <a:ext cx="8113568" cy="5581218"/>
          </a:xfrm>
        </p:spPr>
        <p:txBody>
          <a:bodyPr>
            <a:normAutofit fontScale="62500" lnSpcReduction="20000"/>
          </a:bodyPr>
          <a:lstStyle/>
          <a:p>
            <a:pPr marL="0" indent="468000">
              <a:lnSpc>
                <a:spcPct val="120000"/>
              </a:lnSpc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тұтынушылық қасиеттері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автомобиль көлігінің тиімділігі мен қауіпсіздігіне тікелей әсер ететін жолдың көліктік эксплуатациядық көрсеткіштерінің жиынтығы, бұл жол пайдаланушылардың мүдделерін және қоршаған ортаға әсерін көрсетеді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үздіксіздік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жайлылығы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қозғалыспен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осьтік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жүктемелері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габариттері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автомобильдер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автопоездарды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өткізу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0" indent="-457200" algn="just">
              <a:lnSpc>
                <a:spcPct val="120000"/>
              </a:lnSpc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эстетикалық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432000" algn="just">
              <a:lnSpc>
                <a:spcPct val="120000"/>
              </a:lnSpc>
              <a:buNone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көліктік-пайдалану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техникалық-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78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51164"/>
            <a:ext cx="7886700" cy="5525799"/>
          </a:xfrm>
        </p:spPr>
        <p:txBody>
          <a:bodyPr>
            <a:noAutofit/>
          </a:bodyPr>
          <a:lstStyle/>
          <a:p>
            <a:pPr marL="0" indent="468000" algn="just">
              <a:lnSpc>
                <a:spcPct val="100000"/>
              </a:lnSpc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техникалық-экономикалық көрсеткіштері (ТЭкП АД)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автомобиль көлігі және берілген жолдың бірлескен жұмысының техникалық-экономикалық көрсеткіштері.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ТЭкП АД-ға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жататындар: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көлік легінің орташа жылдамдығы;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автомобильдердің жұмыс өнімділігі;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жанар май шығыны және дөңгелектің тозуы;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 өзіндік құны;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 жол-көлік оқиғаларының саны және т.б.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шарттары (жағдайы)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қозғалыс жағдайына тікелей әсер ететін жолдың геометриялық параметрлері, жолдың көліктік эксплуатациялық қасиеттері, жамылғы төсемесі, орналасу элементтері және қоршаған орта жиынтығы.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buNone/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Көлік ағыны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көлік торабымен реттелген көлік құралдарының қозғалысы.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5620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7200" algn="just">
              <a:lnSpc>
                <a:spcPct val="100000"/>
              </a:lnSpc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КӨЛІКТІК ЭКСПЛУАТАЦИЯЛЫҚ ЖАҒДАЙЫН БАҒАЛАУДЫҢ НЕГІЗГІ КӨРСЕТКІШТЕРІ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pPr marL="0" indent="468000" algn="just">
              <a:lnSpc>
                <a:spcPct val="100000"/>
              </a:lnSpc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және оның барлық элементтерінің жағдайларының автомобиль көліктері талаптарына сәйкес келуін бағалау үшін объективті көрсеткіштер жүйесіне ие болуы керек. Аталған жүйеде үш негізгі көрсеткіштер тобын ажыратуға болады, олар сипаттайды: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көліктік жұмысын;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көліктік эксплуатациялық жағдайын;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 қозғалу қауіпсіздігін.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65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86691"/>
            <a:ext cx="7886700" cy="5290272"/>
          </a:xfrm>
        </p:spPr>
        <p:txBody>
          <a:bodyPr>
            <a:normAutofit fontScale="55000" lnSpcReduction="20000"/>
          </a:bodyPr>
          <a:lstStyle/>
          <a:p>
            <a:pPr marL="0" indent="468000">
              <a:lnSpc>
                <a:spcPct val="120000"/>
              </a:lnSpc>
              <a:buNone/>
            </a:pPr>
            <a:r>
              <a:rPr lang="kk-KZ" sz="33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топқа жататындар: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 жылдамдықты қамтамасыз ететін эксплуатациялық коэффициент;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 қабілеттілігі;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 қозғалыспен толтыру деңгейі.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20000"/>
              </a:lnSpc>
              <a:buNone/>
            </a:pPr>
            <a:r>
              <a:rPr lang="kk-KZ" sz="33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</a:t>
            </a:r>
            <a:r>
              <a:rPr lang="kk-KZ" sz="33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топқа жататындар: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беріктілік қорының коэффициенті;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тегістілік коэффициенті;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дөңгелектің жол бетімен ілінісу коэффициенті;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 төсемесінің ақаулылығы.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20000"/>
              </a:lnSpc>
              <a:buNone/>
            </a:pPr>
            <a:r>
              <a:rPr lang="kk-KZ" sz="33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 топқа жататындар: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 коэффициенттері: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апаттық;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kk-K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қауіпсіздік.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56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75855"/>
            <a:ext cx="7886700" cy="5401108"/>
          </a:xfrm>
        </p:spPr>
        <p:txBody>
          <a:bodyPr>
            <a:normAutofit fontScale="77500" lnSpcReduction="20000"/>
          </a:bodyPr>
          <a:lstStyle/>
          <a:p>
            <a:pPr marL="0" indent="468000">
              <a:lnSpc>
                <a:spcPct val="120000"/>
              </a:lnSpc>
              <a:buNone/>
            </a:pP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р.сэ.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есептелген жылдамдықты қамтамасыз ететін коэффициент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жолдың әр теліміндегі жалғыз автомобильдің ала-алатын деректі жылдамдығының V</a:t>
            </a:r>
            <a:r>
              <a:rPr lang="kk-KZ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ф.max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ҚР ҚНжЕ 3.03-09-2006</a:t>
            </a:r>
            <a:r>
              <a:rPr lang="kk-KZ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құжаты бойынша қабылданған жылдамдық V</a:t>
            </a:r>
            <a:r>
              <a:rPr lang="kk-KZ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-ға қатынасы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kk-KZ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2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р.сэ</a:t>
            </a:r>
            <a:r>
              <a:rPr lang="kk-KZ" sz="2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kk-KZ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kk-KZ" sz="2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ф.max</a:t>
            </a:r>
            <a:r>
              <a:rPr lang="kk-KZ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/V</a:t>
            </a:r>
            <a:r>
              <a:rPr lang="kk-KZ" sz="26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marL="0" indent="468000" algn="just">
              <a:lnSpc>
                <a:spcPct val="120000"/>
              </a:lnSpc>
              <a:buNone/>
            </a:pP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жолының өткізу қабілеттілігі 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авт./сағ., - уақыт бірлігі ішінде берілген жол телімі немесе жол өткізе алатын максимальды автомобильдер саны. Автомобиль жолының өткізу қабілеттілігі жолдың көлденең қимасын және геометриялық элеметтерін жобалағанда маңызды көрсеткіш болып саналады.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20000"/>
              </a:lnSpc>
              <a:buNone/>
            </a:pP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 қозғалыспен толтыру коэффициенті z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қарастырылған жол телімінің қозғалыс қарқындылығының өткізу қабілеттілігіне қатынасы (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z=N/P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Бұл көрсеткіш қозғалыс жолақтары саны және геометриялық элементтер өлшемдерін есептегенде негізгі көрсеткіштердің бірі болып саналады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058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20436"/>
            <a:ext cx="7886700" cy="5456527"/>
          </a:xfrm>
        </p:spPr>
        <p:txBody>
          <a:bodyPr>
            <a:noAutofit/>
          </a:bodyPr>
          <a:lstStyle/>
          <a:p>
            <a:pPr marL="0" indent="468000">
              <a:lnSpc>
                <a:spcPct val="100000"/>
              </a:lnSpc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немесе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з.пр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жамылғысының беріктілік көрсеткіші немесе беріктілік қоры коэффициенті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жол жамылғысы серпімділік модулінің деректі мәнінің Е</a:t>
            </a:r>
            <a:r>
              <a:rPr lang="kk-K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қозғалыс жиілігі мен құрамына байланысты есептелген серпімділік модулінің қажетті мәні Е</a:t>
            </a:r>
            <a:r>
              <a:rPr lang="kk-K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-ке қатынасы.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8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Е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/Е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тр.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≥1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8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з.пр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=[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]/λ ≥1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[λ]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жол жамылғысының рұқсат етілген майысу мәні;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жол жамылғысының майысуының деректі мәні.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8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 </a:t>
            </a: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тегістілігінің көрсеткіші немесе тегістілік коэффициенті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берілген категориялы жолға арналған тегістіліктің шекті мәнінің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[S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деректі мәні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-ке қатынасы.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[S] / S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1.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8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дөңгелектің жол бетімен ілінісу коэффициенті (сырғанау коэффициенті) – ілініс коэффициентінің деректі мәнінің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kk-K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 етілген мәніне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қатынасы: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Кс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kk-K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[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kk-KZ" sz="1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544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31273"/>
            <a:ext cx="7886700" cy="2784763"/>
          </a:xfrm>
        </p:spPr>
        <p:txBody>
          <a:bodyPr>
            <a:normAutofit/>
          </a:bodyPr>
          <a:lstStyle/>
          <a:p>
            <a:pPr marL="0" indent="468000" algn="just">
              <a:lnSpc>
                <a:spcPct val="100000"/>
              </a:lnSpc>
              <a:buNone/>
            </a:pP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 төсемесінің ақаулылығы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деформация және беріктілік қасиеттерін анықтайды, ол бірлік ауданында бүлінулер мен деформациялардың болуымен сипатталады.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buNone/>
            </a:pP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Ақау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жол және тағайындалған талаптар арасындағы барлық сәйкессіздіктер.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just">
              <a:lnSpc>
                <a:spcPct val="100000"/>
              </a:lnSpc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Ақаулық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көрсеткішін есептеу әдісі қарастырылған ақаулардың санын және салмағын салыстырмалы бағалауға негізделеді, төмендегі коэффициентпен есептелінеді: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496223" y="3827750"/>
            <a:ext cx="1810068" cy="8412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8650" y="4826675"/>
            <a:ext cx="7559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02870"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мұнда: </a:t>
            </a:r>
            <a:r>
              <a:rPr lang="kk-KZ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 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үлгідегі ақаулардың жалпы саны;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20370" algn="just">
              <a:spcAft>
                <a:spcPts val="0"/>
              </a:spcAft>
            </a:pPr>
            <a:r>
              <a:rPr lang="kk-KZ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d</a:t>
            </a:r>
            <a:r>
              <a:rPr lang="kk-KZ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kk-KZ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-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үлгідегі берілген түрдегі ақаулар саны;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20370" algn="just">
              <a:spcAft>
                <a:spcPts val="0"/>
              </a:spcAft>
            </a:pPr>
            <a:r>
              <a:rPr lang="kk-KZ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b</a:t>
            </a:r>
            <a:r>
              <a:rPr lang="kk-KZ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 </a:t>
            </a:r>
            <a:r>
              <a:rPr lang="kk-KZ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берілген түрдегі ақаулықтың көлемдік коэффициенті, %;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7625" algn="just">
              <a:spcAft>
                <a:spcPts val="0"/>
              </a:spcAft>
            </a:pP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</a:t>
            </a:r>
            <a:r>
              <a:rPr lang="kk-KZ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үлгі көлемі.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458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17418"/>
            <a:ext cx="7886700" cy="3532909"/>
          </a:xfrm>
        </p:spPr>
        <p:txBody>
          <a:bodyPr>
            <a:normAutofit/>
          </a:bodyPr>
          <a:lstStyle/>
          <a:p>
            <a:pPr marL="0" indent="468000">
              <a:lnSpc>
                <a:spcPct val="100000"/>
              </a:lnSpc>
              <a:buNone/>
            </a:pPr>
            <a:r>
              <a:rPr lang="kk-KZ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қауіпсіздігінің көрсеткіштері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buNone/>
            </a:pP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 коэффициентері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ctr">
              <a:lnSpc>
                <a:spcPct val="100000"/>
              </a:lnSpc>
              <a:buNone/>
            </a:pP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=10</a:t>
            </a:r>
            <a:r>
              <a:rPr lang="kk-KZ" sz="2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A/365LNn,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мұнда: 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жыл ішіндегі оқиғалар саны; 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телім ұзындығы, км; 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 жылдық қозғалыс қарқындылығы, авт./тәулік; n – </a:t>
            </a:r>
            <a:r>
              <a:rPr lang="kk-KZ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 болған жылдар саны.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00000"/>
              </a:lnSpc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22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 апаттық коэффициент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 algn="ctr">
              <a:lnSpc>
                <a:spcPct val="100000"/>
              </a:lnSpc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...К</a:t>
            </a:r>
            <a:r>
              <a:rPr lang="ru-RU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734" y="4555549"/>
            <a:ext cx="7676280" cy="119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05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19201"/>
            <a:ext cx="7886700" cy="2646218"/>
          </a:xfrm>
        </p:spPr>
        <p:txBody>
          <a:bodyPr/>
          <a:lstStyle/>
          <a:p>
            <a:pPr marL="0" indent="468000">
              <a:lnSpc>
                <a:spcPct val="100000"/>
              </a:lnSpc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Кбез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телімінде ала 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мәніне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ru-RU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339" y="3865419"/>
            <a:ext cx="7556011" cy="97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372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813</Words>
  <Application>Microsoft Office PowerPoint</Application>
  <PresentationFormat>Экран (4:3)</PresentationFormat>
  <Paragraphs>87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ЖОЛДАРДЫҢ КӨЛІКТІК-ПАЙДАЛАНУ КӨРСЕТКІШТЕРІ, ОЛАРДЫ АНЫҚТАУ ӘДІСТЕРІ </vt:lpstr>
      <vt:lpstr>ЖАЛПЫ ЖАҒДАЙЫ</vt:lpstr>
      <vt:lpstr>Презентация PowerPoint</vt:lpstr>
      <vt:lpstr>Презентация PowerPoint</vt:lpstr>
      <vt:lpstr>Презентация PowerPoint</vt:lpstr>
      <vt:lpstr>Презентация PowerPoint</vt:lpstr>
      <vt:lpstr>ЖОЛДЫҢ КӨЛІКТІК ЭКСПЛУАТАЦИЯЛЫҚ ЖАҒДАЙЫН БАҒАЛАУДЫҢ НЕГІЗГІ КӨРСЕТКІШТЕРІ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ЖОЛДАРДЫҢ КӨЛІКТІК-ПАЙДАЛАНУ КӨРСЕТКІШТЕРІ, ОЛАРДЫ АНЫҚТАУ ӘДІСТЕРІ </dc:title>
  <dc:creator>Bakytbek</dc:creator>
  <cp:lastModifiedBy>Bakytbek</cp:lastModifiedBy>
  <cp:revision>11</cp:revision>
  <dcterms:created xsi:type="dcterms:W3CDTF">2021-01-23T04:55:09Z</dcterms:created>
  <dcterms:modified xsi:type="dcterms:W3CDTF">2021-01-23T06:14:57Z</dcterms:modified>
</cp:coreProperties>
</file>